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6858000" cy="9906000" type="A4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11" d="100"/>
          <a:sy n="111" d="100"/>
        </p:scale>
        <p:origin x="4180" y="72"/>
      </p:cViewPr>
      <p:guideLst>
        <p:guide pos="2160"/>
        <p:guide pos="312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7609E80-C801-13DD-192C-0BDBB75748C4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-6350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>
              <a:cxnSpLocks/>
            </p:cNvCxnSpPr>
            <p:nvPr/>
          </p:nvCxn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cxnSpLocks/>
            </p:cNvCxnSpPr>
            <p:nvPr/>
          </p:nvCxnSpPr>
          <p:spPr bwMode="auto"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 fill="norm" stroke="1" extrusionOk="0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/>
              <a:ahLst/>
              <a:cxnLst/>
              <a:rect l="l" t="t" r="r" b="b"/>
              <a:pathLst>
                <a:path w="1948147" h="6866467" fill="norm" stroke="1" extrusionOk="0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 fill="norm" stroke="1" extrusionOk="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/>
              <a:ahLst/>
              <a:cxnLst/>
              <a:rect l="l" t="t" r="r" b="b"/>
              <a:pathLst>
                <a:path w="2853267" h="6866467" fill="norm" stroke="1" extrusionOk="0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/>
              <a:ahLst/>
              <a:cxnLst/>
              <a:rect l="l" t="t" r="r" b="b"/>
              <a:pathLst>
                <a:path w="1286933" h="6866467" fill="norm" stroke="1" extrusionOk="0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/>
              <a:ahLst/>
              <a:cxnLst/>
              <a:rect l="l" t="t" r="r" b="b"/>
              <a:pathLst>
                <a:path w="1270244" h="6866467" fill="norm" stroke="1" extrusionOk="0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 fill="norm" stroke="1" extrusionOk="0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 bwMode="auto">
            <a:xfrm>
              <a:off x="-8466" y="-8468"/>
              <a:ext cx="863599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fill="norm" stroke="1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itle and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Quot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 bwMode="auto"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defRPr/>
            </a:pPr>
            <a:r>
              <a:rPr lang="en-US" sz="6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5060774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defRPr/>
            </a:pPr>
            <a:r>
              <a:rPr lang="en-US" sz="6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Name Ca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Quote Name Ca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 bwMode="auto"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defRPr/>
            </a:pPr>
            <a:r>
              <a:rPr lang="en-US" sz="6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5060774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>
              <a:defRPr/>
            </a:pPr>
            <a:r>
              <a:rPr lang="en-US" sz="6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rue or Fals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482984" y="880534"/>
            <a:ext cx="734109" cy="7585429"/>
          </a:xfrm>
        </p:spPr>
        <p:txBody>
          <a:bodyPr vert="eaVert" anchor="ctr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199" y="880534"/>
            <a:ext cx="3896270" cy="7585429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3901254"/>
            <a:ext cx="4760786" cy="2638394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880533"/>
            <a:ext cx="4760786" cy="190782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880533"/>
            <a:ext cx="4760786" cy="190782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678456" y="743781"/>
            <a:ext cx="2539528" cy="798263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800"/>
            </a:lvl2pPr>
            <a:lvl3pPr marL="514350" indent="0">
              <a:buNone/>
              <a:defRPr sz="700"/>
            </a:lvl3pPr>
            <a:lvl4pPr marL="771525" indent="0">
              <a:buNone/>
              <a:defRPr sz="550"/>
            </a:lvl4pPr>
            <a:lvl5pPr marL="1028700" indent="0">
              <a:buNone/>
              <a:defRPr sz="550"/>
            </a:lvl5pPr>
            <a:lvl6pPr marL="1285875" indent="0">
              <a:buNone/>
              <a:defRPr sz="550"/>
            </a:lvl6pPr>
            <a:lvl7pPr marL="1543050" indent="0">
              <a:buNone/>
              <a:defRPr sz="550"/>
            </a:lvl7pPr>
            <a:lvl8pPr marL="1800225" indent="0">
              <a:buNone/>
              <a:defRPr sz="550"/>
            </a:lvl8pPr>
            <a:lvl9pPr marL="2057400" indent="0">
              <a:buNone/>
              <a:defRPr sz="5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 bwMode="auto"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 bwMode="auto"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 fill="norm" stroke="1" extrusionOk="0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>
              <a:cxnSpLocks/>
            </p:cNvCxnSpPr>
            <p:nvPr/>
          </p:nvCxnSpPr>
          <p:spPr bwMode="auto"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cxnSpLocks/>
            </p:cNvCxnSpPr>
            <p:nvPr/>
          </p:nvCxnSpPr>
          <p:spPr bwMode="auto"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 bwMode="auto"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 fill="norm" stroke="1" extrusionOk="0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auto">
            <a:xfrm>
              <a:off x="7205158" y="-8467"/>
              <a:ext cx="1948146" cy="6866466"/>
            </a:xfrm>
            <a:custGeom>
              <a:avLst/>
              <a:gdLst/>
              <a:ahLst/>
              <a:cxnLst/>
              <a:rect l="l" t="t" r="r" b="b"/>
              <a:pathLst>
                <a:path w="1948147" h="6866467" fill="norm" stroke="1" extrusionOk="0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auto"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 fill="norm" stroke="1" extrusionOk="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 bwMode="auto">
            <a:xfrm>
              <a:off x="7010429" y="-8467"/>
              <a:ext cx="2142876" cy="6866466"/>
            </a:xfrm>
            <a:custGeom>
              <a:avLst/>
              <a:gdLst/>
              <a:ahLst/>
              <a:cxnLst/>
              <a:rect l="l" t="t" r="r" b="b"/>
              <a:pathLst>
                <a:path w="2853267" h="6866467" fill="norm" stroke="1" extrusionOk="0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 bwMode="auto">
            <a:xfrm>
              <a:off x="8295775" y="-8467"/>
              <a:ext cx="857530" cy="6866466"/>
            </a:xfrm>
            <a:custGeom>
              <a:avLst/>
              <a:gdLst/>
              <a:ahLst/>
              <a:cxnLst/>
              <a:rect l="l" t="t" r="r" b="b"/>
              <a:pathLst>
                <a:path w="1286933" h="6866467" fill="norm" stroke="1" extrusionOk="0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 bwMode="auto">
            <a:xfrm>
              <a:off x="8077231" y="-8468"/>
              <a:ext cx="1066770" cy="6866466"/>
            </a:xfrm>
            <a:custGeom>
              <a:avLst/>
              <a:gdLst/>
              <a:ahLst/>
              <a:cxnLst/>
              <a:rect l="l" t="t" r="r" b="b"/>
              <a:pathLst>
                <a:path w="1270244" h="6866467" fill="norm" stroke="1" extrusionOk="0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auto"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 fill="norm" stroke="1" extrusionOk="0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F15814-CFF4-4969-966A-D9CCFF4AA62E}" type="datetimeFigureOut">
              <a:rPr lang="en-GB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552A45B-48BF-4298-B8BA-F6BB1FBF150D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342900">
        <a:spcBef>
          <a:spcPts val="0"/>
        </a:spcBef>
        <a:buNone/>
        <a:defRPr sz="2700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57175" indent="-257175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35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05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9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303936" y="220136"/>
            <a:ext cx="1769459" cy="50075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 bwMode="auto">
          <a:xfrm>
            <a:off x="697947" y="652136"/>
            <a:ext cx="4829175" cy="76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450" b="1">
                <a:latin typeface="Calibri"/>
                <a:ea typeface="Calibri"/>
                <a:cs typeface="Times New Roman"/>
              </a:rPr>
              <a:t>WORKSHOP</a:t>
            </a:r>
            <a:endParaRPr/>
          </a:p>
          <a:p>
            <a:pPr algn="ctr">
              <a:defRPr/>
            </a:pPr>
            <a:r>
              <a:rPr lang="en-GB" sz="1450" b="1">
                <a:latin typeface="Calibri"/>
                <a:ea typeface="Calibri"/>
                <a:cs typeface="Times New Roman"/>
              </a:rPr>
              <a:t>“Towards standardized pathogen measurements”</a:t>
            </a:r>
            <a:endParaRPr lang="en-GB" sz="1450">
              <a:latin typeface="Calibri"/>
              <a:ea typeface="Calibri"/>
              <a:cs typeface="Times New Roman"/>
            </a:endParaRPr>
          </a:p>
          <a:p>
            <a:pPr algn="ctr">
              <a:defRPr/>
            </a:pPr>
            <a:endParaRPr lang="en-GB" sz="1450"/>
          </a:p>
        </p:txBody>
      </p:sp>
      <p:sp>
        <p:nvSpPr>
          <p:cNvPr id="11" name="TextBox 10"/>
          <p:cNvSpPr txBox="1"/>
          <p:nvPr/>
        </p:nvSpPr>
        <p:spPr bwMode="auto">
          <a:xfrm>
            <a:off x="545436" y="955089"/>
            <a:ext cx="4982406" cy="609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endParaRPr lang="en-GB" sz="1200">
              <a:solidFill>
                <a:srgbClr val="000000"/>
              </a:solidFill>
              <a:ea typeface="Calibri"/>
              <a:cs typeface="Times New Roman"/>
            </a:endParaRPr>
          </a:p>
          <a:p>
            <a:pPr algn="just">
              <a:defRPr/>
            </a:pPr>
            <a:r>
              <a:rPr lang="en-GB" sz="1100" b="1">
                <a:ea typeface="Calibri"/>
                <a:cs typeface="Times New Roman"/>
              </a:rPr>
              <a:t>Date: </a:t>
            </a:r>
            <a:r>
              <a:rPr lang="en-GB" sz="1100">
                <a:ea typeface="Calibri"/>
                <a:cs typeface="Times New Roman"/>
              </a:rPr>
              <a:t>10.October, 2024</a:t>
            </a:r>
            <a:endParaRPr/>
          </a:p>
          <a:p>
            <a:pPr algn="just">
              <a:defRPr/>
            </a:pPr>
            <a:r>
              <a:rPr lang="en-GB" sz="1100" b="1">
                <a:ea typeface="Calibri"/>
                <a:cs typeface="Times New Roman"/>
              </a:rPr>
              <a:t>Venue: </a:t>
            </a:r>
            <a:r>
              <a:rPr lang="en-GB" sz="1100">
                <a:ea typeface="Calibri"/>
                <a:cs typeface="Times New Roman"/>
              </a:rPr>
              <a:t>PTB Berlin, Charlottenburg, Hermann von Helmholtz Lecture Hall </a:t>
            </a:r>
            <a:endParaRPr lang="en-GB" sz="1200"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 flipH="0" flipV="0">
            <a:off x="476496" y="1622592"/>
            <a:ext cx="5245193" cy="7742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200" b="1">
                <a:latin typeface="Calibri"/>
                <a:cs typeface="Calibri"/>
              </a:rPr>
              <a:t>Agenda</a:t>
            </a:r>
            <a:endParaRPr lang="de-DE" sz="1200" b="1">
              <a:latin typeface="Calibri"/>
              <a:cs typeface="Calibri"/>
            </a:endParaRPr>
          </a:p>
          <a:p>
            <a:pPr algn="ctr">
              <a:defRPr/>
            </a:pPr>
            <a:endParaRPr sz="1000"/>
          </a:p>
          <a:p>
            <a:pPr algn="just">
              <a:defRPr/>
            </a:pPr>
            <a:r>
              <a:rPr lang="de-DE" sz="1000">
                <a:latin typeface="Calibri"/>
                <a:cs typeface="Calibri"/>
              </a:rPr>
              <a:t>09:00-09:15 Welcome (Prof. Dr. Tobias Schäffter, Head of Berlin Institute, PTB (Germany)</a:t>
            </a:r>
            <a:endParaRPr sz="1000"/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 b="1">
                <a:latin typeface="Calibri"/>
                <a:cs typeface="Calibri"/>
              </a:rPr>
              <a:t>S</a:t>
            </a:r>
            <a:r>
              <a:rPr lang="de-DE" sz="1000" b="1">
                <a:latin typeface="Calibri"/>
                <a:ea typeface="Calibri"/>
                <a:cs typeface="Calibri"/>
              </a:rPr>
              <a:t>ession 1 (Chair: Dr. Esmeralda Valiente) 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09:15-10:00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</a:t>
            </a:r>
            <a:r>
              <a:rPr sz="1000" b="0" i="0" u="none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Quality assurance and standardization in molecular diagnostics of infections - </a:t>
            </a:r>
            <a:r>
              <a:rPr sz="1000" b="0" i="0" u="none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Results from international IFCC surveys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 Prof. </a:t>
            </a:r>
            <a:r>
              <a:rPr sz="1000" b="0" i="0" u="none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Parviz Ahmad-Nejad</a:t>
            </a:r>
            <a:r>
              <a:rPr lang="en-GB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</a:t>
            </a:r>
            <a:r>
              <a:rPr sz="1000" b="0" i="0" u="none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Helios Universitätsklinikum Wuppertal</a:t>
            </a:r>
            <a:r>
              <a:rPr lang="en-GB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(Germany)</a:t>
            </a:r>
            <a:endParaRPr sz="100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10:00-10:25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„Ensuring accuracy in the development and application of bioanalytical diagnostic tests for infectious disease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 Dr. Jim Huggett, LGC-NML (UK)</a:t>
            </a:r>
            <a:endParaRPr lang="de-DE" sz="1000"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10:25-10:50: Coffee break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10:50-11:15: 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Antimicrobial susceptibility testing of veterinary pathogen bacteria: possibility and needs"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Dr. Heike 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Kasper, BVL (Germany)</a:t>
            </a:r>
            <a:endParaRPr sz="100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 b="1">
                <a:latin typeface="Calibri"/>
                <a:ea typeface="Calibri"/>
                <a:cs typeface="Calibri"/>
              </a:rPr>
              <a:t>Session 2 (Session Chair: Dr. Megan Cleveland) </a:t>
            </a:r>
            <a:endParaRPr sz="1000" b="1"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11:15-11:40: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</a:t>
            </a:r>
            <a:r>
              <a:rPr lang="en-US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Protein reference material development for increased confidence in COVID-19 testing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“. Dr.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Bradley Stocks, NRC (Canada)</a:t>
            </a:r>
            <a:endParaRPr sz="1000" b="1"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11:40-12:05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Advanced molecular diagnostics for the detection of high risk pathogens: exploring new technologies for scalable, rapid, on-site pathogen detection” 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Dr.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Andreas 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Puyskens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RKI (Germany)</a:t>
            </a:r>
            <a:endParaRPr sz="100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12:05-12:30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„Boosting Accuracy in Viral Load measurements with a Powerful Duo: Isotope Dilution Mass Spectrometry and Digital Droplet PCR" Mrs. 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Yan 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Yan Beer</a:t>
            </a:r>
            <a:r>
              <a:rPr lang="de-DE" sz="10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PTB (Germany)</a:t>
            </a:r>
            <a:endParaRPr sz="100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12:30-12:55 „Standardisation </a:t>
            </a:r>
            <a:r>
              <a:rPr lang="de-DE" sz="1000">
                <a:latin typeface="Calibri"/>
                <a:ea typeface="Calibri"/>
                <a:cs typeface="Calibri"/>
              </a:rPr>
              <a:t>of</a:t>
            </a:r>
            <a:r>
              <a:rPr lang="de-DE" sz="1000">
                <a:latin typeface="Calibri"/>
                <a:ea typeface="Calibri"/>
                <a:cs typeface="Calibri"/>
              </a:rPr>
              <a:t> Genome </a:t>
            </a:r>
            <a:r>
              <a:rPr lang="de-DE" sz="1000">
                <a:latin typeface="Calibri"/>
                <a:ea typeface="Calibri"/>
                <a:cs typeface="Calibri"/>
              </a:rPr>
              <a:t>Amplification</a:t>
            </a:r>
            <a:r>
              <a:rPr lang="de-DE" sz="1000">
                <a:latin typeface="Calibri"/>
                <a:ea typeface="Calibri"/>
                <a:cs typeface="Calibri"/>
              </a:rPr>
              <a:t> </a:t>
            </a:r>
            <a:r>
              <a:rPr lang="de-DE" sz="1000">
                <a:latin typeface="Calibri"/>
                <a:ea typeface="Calibri"/>
                <a:cs typeface="Calibri"/>
              </a:rPr>
              <a:t>Techniques</a:t>
            </a:r>
            <a:r>
              <a:rPr lang="de-DE" sz="1000">
                <a:latin typeface="Calibri"/>
                <a:ea typeface="Calibri"/>
                <a:cs typeface="Calibri"/>
              </a:rPr>
              <a:t> (</a:t>
            </a:r>
            <a:r>
              <a:rPr lang="de-DE" sz="1000">
                <a:latin typeface="Calibri"/>
                <a:ea typeface="Calibri"/>
                <a:cs typeface="Calibri"/>
              </a:rPr>
              <a:t>SoGAT</a:t>
            </a:r>
            <a:r>
              <a:rPr lang="de-DE" sz="1000">
                <a:latin typeface="Calibri"/>
                <a:ea typeface="Calibri"/>
                <a:cs typeface="Calibri"/>
              </a:rPr>
              <a:t>): </a:t>
            </a:r>
            <a:r>
              <a:rPr lang="de-DE" sz="1000">
                <a:latin typeface="Calibri"/>
                <a:ea typeface="Calibri"/>
                <a:cs typeface="Calibri"/>
              </a:rPr>
              <a:t>current</a:t>
            </a:r>
            <a:r>
              <a:rPr lang="de-DE" sz="1000">
                <a:latin typeface="Calibri"/>
                <a:ea typeface="Calibri"/>
                <a:cs typeface="Calibri"/>
              </a:rPr>
              <a:t> </a:t>
            </a:r>
            <a:r>
              <a:rPr lang="de-DE" sz="1000">
                <a:latin typeface="Calibri"/>
                <a:ea typeface="Calibri"/>
                <a:cs typeface="Calibri"/>
              </a:rPr>
              <a:t>challenges</a:t>
            </a:r>
            <a:r>
              <a:rPr lang="de-DE" sz="1000">
                <a:latin typeface="Calibri"/>
                <a:ea typeface="Calibri"/>
                <a:cs typeface="Calibri"/>
              </a:rPr>
              <a:t> in </a:t>
            </a:r>
            <a:r>
              <a:rPr lang="de-DE" sz="1000">
                <a:latin typeface="Calibri"/>
                <a:ea typeface="Calibri"/>
                <a:cs typeface="Calibri"/>
              </a:rPr>
              <a:t>harmonising</a:t>
            </a:r>
            <a:r>
              <a:rPr lang="de-DE" sz="1000">
                <a:latin typeface="Calibri"/>
                <a:ea typeface="Calibri"/>
                <a:cs typeface="Calibri"/>
              </a:rPr>
              <a:t> </a:t>
            </a:r>
            <a:r>
              <a:rPr lang="de-DE" sz="1000">
                <a:latin typeface="Calibri"/>
                <a:ea typeface="Calibri"/>
                <a:cs typeface="Calibri"/>
              </a:rPr>
              <a:t>measurement</a:t>
            </a:r>
            <a:r>
              <a:rPr lang="de-DE" sz="1000">
                <a:latin typeface="Calibri"/>
                <a:ea typeface="Calibri"/>
                <a:cs typeface="Calibri"/>
              </a:rPr>
              <a:t> </a:t>
            </a:r>
            <a:r>
              <a:rPr lang="de-DE" sz="1000">
                <a:latin typeface="Calibri"/>
                <a:ea typeface="Calibri"/>
                <a:cs typeface="Calibri"/>
              </a:rPr>
              <a:t>for</a:t>
            </a:r>
            <a:r>
              <a:rPr lang="de-DE" sz="1000">
                <a:latin typeface="Calibri"/>
                <a:ea typeface="Calibri"/>
                <a:cs typeface="Calibri"/>
              </a:rPr>
              <a:t> NAT </a:t>
            </a:r>
            <a:r>
              <a:rPr lang="de-DE" sz="1000">
                <a:latin typeface="Calibri"/>
                <a:ea typeface="Calibri"/>
                <a:cs typeface="Calibri"/>
              </a:rPr>
              <a:t>based</a:t>
            </a:r>
            <a:r>
              <a:rPr lang="de-DE" sz="1000">
                <a:latin typeface="Calibri"/>
                <a:ea typeface="Calibri"/>
                <a:cs typeface="Calibri"/>
              </a:rPr>
              <a:t> </a:t>
            </a:r>
            <a:r>
              <a:rPr lang="de-DE" sz="1000">
                <a:latin typeface="Calibri"/>
                <a:ea typeface="Calibri"/>
                <a:cs typeface="Calibri"/>
              </a:rPr>
              <a:t>diagnostics</a:t>
            </a:r>
            <a:r>
              <a:rPr lang="de-DE" sz="1000">
                <a:latin typeface="Calibri"/>
                <a:ea typeface="Calibri"/>
                <a:cs typeface="Calibri"/>
              </a:rPr>
              <a:t>“ Dr. Neil Almond, MHRA (UK) (online)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12:55-13:40: Lunch break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 b="1">
                <a:latin typeface="Calibri"/>
                <a:ea typeface="Calibri"/>
                <a:cs typeface="Calibri"/>
              </a:rPr>
              <a:t>Session 3 (Session Chair: Dr. Bradley Stocks)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13:40-14:05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„Challenges in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standardized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pathogen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identification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and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quantification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patient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samples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“ Prof. Dr. Udo Reischl, INSTAND (Germany) (online)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14:05-14:30 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„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The challenges in preparation of control materials for small inter-laboratory comparisons: case studies of MPXV and Listeria monocytogenes”,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GB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Dr.</a:t>
            </a:r>
            <a:r>
              <a:rPr sz="10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Alexandra Bogožalec Košir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NIB (Slove</a:t>
            </a:r>
            <a:r>
              <a:rPr lang="de-DE" sz="1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nia)</a:t>
            </a:r>
            <a:endParaRPr lang="de-DE" sz="1000"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1000">
              <a:latin typeface="Calibri"/>
              <a:cs typeface="Calibri"/>
            </a:endParaRPr>
          </a:p>
          <a:p>
            <a:pPr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14:30-14:55 „</a:t>
            </a:r>
            <a:r>
              <a:rPr lang="en-GB" sz="1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Reliable quantification of control samples for the virus genome detection to assess laboratory performance in EQA schemes </a:t>
            </a:r>
            <a:r>
              <a:rPr lang="de-DE" sz="1000">
                <a:latin typeface="Calibri"/>
                <a:ea typeface="Calibri"/>
                <a:cs typeface="Calibri"/>
              </a:rPr>
              <a:t>“,  Dr. Annemarie Martin, GDB (Germany)</a:t>
            </a:r>
            <a:endParaRPr sz="1000">
              <a:latin typeface="Calibri"/>
              <a:cs typeface="Calibri"/>
            </a:endParaRPr>
          </a:p>
          <a:p>
            <a:pPr>
              <a:defRPr/>
            </a:pP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14:55-15:20„</a:t>
            </a:r>
            <a:r>
              <a:rPr lang="en-US" sz="1000">
                <a:latin typeface="Calibri"/>
                <a:ea typeface="Calibri"/>
                <a:cs typeface="Calibri"/>
              </a:rPr>
              <a:t>Synthetic Nucleic Acids as Reference Materials for Emerging Viruses” </a:t>
            </a:r>
            <a:endParaRPr sz="1000">
              <a:latin typeface="Calibri"/>
              <a:cs typeface="Calibri"/>
            </a:endParaRPr>
          </a:p>
          <a:p>
            <a:pPr algn="just">
              <a:defRPr/>
            </a:pPr>
            <a:r>
              <a:rPr lang="en-US" sz="1000">
                <a:latin typeface="Calibri"/>
                <a:ea typeface="Calibri"/>
                <a:cs typeface="Calibri"/>
              </a:rPr>
              <a:t>Dr. Megan Cleveland, NIST (USA)</a:t>
            </a:r>
            <a:endParaRPr sz="1000">
              <a:latin typeface="Calibri"/>
              <a:cs typeface="Calibri"/>
            </a:endParaRPr>
          </a:p>
          <a:p>
            <a:pPr>
              <a:defRPr/>
            </a:pPr>
            <a:endParaRPr sz="1000">
              <a:latin typeface="Calibri"/>
              <a:cs typeface="Calibri"/>
            </a:endParaRPr>
          </a:p>
          <a:p>
            <a:pPr>
              <a:defRPr/>
            </a:pPr>
            <a:r>
              <a:rPr lang="de-DE" sz="1000">
                <a:latin typeface="Calibri"/>
                <a:ea typeface="Calibri"/>
                <a:cs typeface="Calibri"/>
              </a:rPr>
              <a:t>15:20-15:45: Final </a:t>
            </a:r>
            <a:r>
              <a:rPr lang="de-DE" sz="1000">
                <a:latin typeface="Calibri"/>
                <a:ea typeface="Calibri"/>
                <a:cs typeface="Calibri"/>
              </a:rPr>
              <a:t>discussion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865157" y="220136"/>
            <a:ext cx="2041037" cy="432000"/>
          </a:xfrm>
          <a:prstGeom prst="rect">
            <a:avLst/>
          </a:prstGeom>
        </p:spPr>
      </p:pic>
      <p:sp>
        <p:nvSpPr>
          <p:cNvPr id="1425232347" name=""/>
          <p:cNvSpPr txBox="1"/>
          <p:nvPr/>
        </p:nvSpPr>
        <p:spPr bwMode="auto">
          <a:xfrm flipH="0" flipV="0">
            <a:off x="476496" y="9282381"/>
            <a:ext cx="3746031" cy="22896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900"/>
              <a:t>For questions, please contact: esmeralda.valiente@ptb.de</a:t>
            </a:r>
            <a:endParaRPr sz="9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onlyoffice/8.1.1.26</Application>
  <DocSecurity>0</DocSecurity>
  <PresentationFormat>A4 Paper (210x297 mm)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Maria Esmeralda Valiente Conejero</dc:creator>
  <cp:keywords/>
  <dc:description/>
  <dc:identifier/>
  <dc:language/>
  <cp:lastModifiedBy>Esmeralda Valiente</cp:lastModifiedBy>
  <cp:revision>68</cp:revision>
  <dcterms:created xsi:type="dcterms:W3CDTF">2023-03-13T10:06:07Z</dcterms:created>
  <dcterms:modified xsi:type="dcterms:W3CDTF">2024-09-11T10:54:09Z</dcterms:modified>
  <cp:category/>
  <cp:contentStatus/>
  <cp:version/>
</cp:coreProperties>
</file>